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69" r:id="rId7"/>
    <p:sldId id="266" r:id="rId8"/>
    <p:sldId id="259" r:id="rId9"/>
    <p:sldId id="267" r:id="rId10"/>
    <p:sldId id="260" r:id="rId11"/>
    <p:sldId id="268" r:id="rId12"/>
    <p:sldId id="270" r:id="rId13"/>
    <p:sldId id="261" r:id="rId14"/>
    <p:sldId id="273" r:id="rId15"/>
    <p:sldId id="271" r:id="rId16"/>
    <p:sldId id="274" r:id="rId17"/>
    <p:sldId id="272" r:id="rId18"/>
    <p:sldId id="275" r:id="rId19"/>
    <p:sldId id="276" r:id="rId20"/>
    <p:sldId id="277" r:id="rId21"/>
    <p:sldId id="262" r:id="rId22"/>
    <p:sldId id="278" r:id="rId23"/>
    <p:sldId id="263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8616-23AD-6CEC-49E9-2F323624D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9EB51-BE28-0A15-B7E8-D87A53378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EBC0-29F5-89E6-93DE-9812DD74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ADF9-B841-1244-73DA-ADF5761E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065C-CF30-7C5B-4AFC-3389A30E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2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5DB0-2425-2CCF-CE85-AA97C576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85089-9600-BAA7-94CB-A1CE54616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7AF48-5D6C-8F8F-90E0-BAEA84B1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749E-13E2-90D5-463D-4E06DE56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8B9EF-53E2-6606-B4A0-ED48E3A0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13BE4-D6C7-75E3-8940-1AC89D34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FAB15-61F2-C967-F4C1-F159C94C1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B57B9-1AC5-C639-9E8F-FC8FCC86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D484-58F9-A6E5-0A72-F509B3E5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B154-14EB-1BBC-72FE-089F8494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5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356F-DE88-29B8-16F6-96ECE46A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DD63-D22D-8C4D-B002-2B12E35F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A9A18-236D-66E0-7BCE-7E251EA6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41F39-3D3E-8A7E-FFA6-E914EDDD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10328-6E18-DD09-59A6-83FC2977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1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7CD2-E7A0-E705-236E-6B10776B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E4B9-5FFC-5544-D166-F5546B916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D607A-C7A4-F9B8-A9B6-B97FD17B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B620B-B73E-FA34-CECE-251C03A55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6BD8F-8ECD-FF6A-C4F9-ECBA91DA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2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2BF-582F-DC68-5F50-DC833814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287C-C1D0-0EDE-72CD-8CCAF4A4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0CCED-00BD-9446-0303-8595C2F9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B977B-AF28-BBEC-F71E-B7AE3559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CD352-DE85-B71E-5F52-DA6597CE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168F9-CCD3-1B43-BFB4-382A720E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138D-D356-5F06-F3C4-8826692A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946E-40C8-DA72-5AF4-CFF41BC06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9CCB-87D4-766F-DD28-405165110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B39EB-6AF8-05AE-10D5-CFFB18028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D6B6E-3A5E-DF00-10F6-6E2CBB08F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716AC-9240-CB6A-B488-D75DBFD5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7EA7A-2C37-EA12-2D77-AF5DA6A1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619BA-9F3D-D1E9-40FD-020B8398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1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FD61-082A-250C-CF48-007E08E6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8101B-C54C-D5E1-A372-A7A4C730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B33CD-61D2-7D5A-6896-AFD98B4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CFB04-87DF-2D0D-F341-C7A3B069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0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94197-ACF9-0F34-379B-982886CE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1D780-D928-FC6E-3E4C-3629A741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C1809-B068-9871-4075-DEEFF42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1102-9000-05C8-F170-A175DF05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A7A8-0DB2-C5E8-0BFB-0052EBE52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CE7B6-113D-4219-024C-6F495F452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2D020-F1A7-53C0-4A1B-B7ACFC7E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3F2D5-EA6A-03C6-2300-4DB3B42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16C3E-2C3F-469F-3128-F06534CB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6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EEC5-F480-1373-2938-43335F11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5A046-B073-EC44-02D7-ABED846EE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7E359-5D40-7821-2C14-1C5856968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51511-A7C2-BF2A-C18A-E09DF84D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FB35E-9895-9A77-EDC6-58DEEEC7F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674B-94B0-606A-DC6B-4082A58E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EF70C-90C0-5218-789B-636287EB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43364-2A1C-433C-6393-3F6A7822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995-888A-C439-F4E4-FAEF8B153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8E063-3BA7-4EC6-B2DF-D677F6CD76B7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101B6-B532-7EB5-8491-7E3E489C3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FDAA3-1822-CE80-6C40-D2225AC8C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777A0-AE1B-4409-B13C-E3B5EC05C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AD52-677B-E7C0-6CC4-1D1BE2B0E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July 18</a:t>
            </a:r>
            <a:r>
              <a:rPr lang="en-US" baseline="30000" dirty="0"/>
              <a:t>th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Ainsley Lai</a:t>
            </a:r>
          </a:p>
        </p:txBody>
      </p:sp>
    </p:spTree>
    <p:extLst>
      <p:ext uri="{BB962C8B-B14F-4D97-AF65-F5344CB8AC3E}">
        <p14:creationId xmlns:p14="http://schemas.microsoft.com/office/powerpoint/2010/main" val="272662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1336-DC5A-06DA-FB5D-873CA507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AB</a:t>
            </a:r>
            <a:endParaRPr lang="en-US" dirty="0"/>
          </a:p>
        </p:txBody>
      </p:sp>
      <p:pic>
        <p:nvPicPr>
          <p:cNvPr id="5" name="Picture 4" descr="A graph showing the number of data&#10;&#10;Description automatically generated">
            <a:extLst>
              <a:ext uri="{FF2B5EF4-FFF2-40B4-BE49-F238E27FC236}">
                <a16:creationId xmlns:a16="http://schemas.microsoft.com/office/drawing/2014/main" id="{7876B7F6-7008-EDE3-49BE-AC3B0839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2"/>
            <a:ext cx="6096000" cy="3386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9C11E-32FD-092F-99F6-0DAD3DF86624}"/>
              </a:ext>
            </a:extLst>
          </p:cNvPr>
          <p:cNvSpPr txBox="1"/>
          <p:nvPr/>
        </p:nvSpPr>
        <p:spPr>
          <a:xfrm>
            <a:off x="6800335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2.2 knots</a:t>
            </a:r>
          </a:p>
          <a:p>
            <a:pPr algn="ctr"/>
            <a:r>
              <a:rPr lang="en-US" dirty="0"/>
              <a:t>Range: 1.89 km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6C5E2-598A-3BAB-811D-80A3AC6BB130}"/>
              </a:ext>
            </a:extLst>
          </p:cNvPr>
          <p:cNvSpPr txBox="1"/>
          <p:nvPr/>
        </p:nvSpPr>
        <p:spPr>
          <a:xfrm>
            <a:off x="1009136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2.2 knots</a:t>
            </a:r>
          </a:p>
          <a:p>
            <a:pPr algn="ctr"/>
            <a:r>
              <a:rPr lang="en-US" dirty="0"/>
              <a:t>Range: 1.85 km</a:t>
            </a:r>
          </a:p>
        </p:txBody>
      </p:sp>
      <p:pic>
        <p:nvPicPr>
          <p:cNvPr id="9" name="Picture 8" descr="A graph showing the number of data&#10;&#10;Description automatically generated">
            <a:extLst>
              <a:ext uri="{FF2B5EF4-FFF2-40B4-BE49-F238E27FC236}">
                <a16:creationId xmlns:a16="http://schemas.microsoft.com/office/drawing/2014/main" id="{5777705F-B382-8011-EEFC-930E51E4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471330"/>
            <a:ext cx="6096006" cy="33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1336-DC5A-06DA-FB5D-873CA507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AB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C11E-32FD-092F-99F6-0DAD3DF86624}"/>
              </a:ext>
            </a:extLst>
          </p:cNvPr>
          <p:cNvSpPr txBox="1"/>
          <p:nvPr/>
        </p:nvSpPr>
        <p:spPr>
          <a:xfrm>
            <a:off x="6800335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2.2 knots</a:t>
            </a:r>
          </a:p>
          <a:p>
            <a:pPr algn="ctr"/>
            <a:r>
              <a:rPr lang="en-US" dirty="0"/>
              <a:t>Range: 1.89 km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6C5E2-598A-3BAB-811D-80A3AC6BB130}"/>
              </a:ext>
            </a:extLst>
          </p:cNvPr>
          <p:cNvSpPr txBox="1"/>
          <p:nvPr/>
        </p:nvSpPr>
        <p:spPr>
          <a:xfrm>
            <a:off x="1009136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2.2 knots</a:t>
            </a:r>
          </a:p>
          <a:p>
            <a:pPr algn="ctr"/>
            <a:r>
              <a:rPr lang="en-US" dirty="0"/>
              <a:t>Range: 1.85 km</a:t>
            </a:r>
          </a:p>
        </p:txBody>
      </p:sp>
      <p:pic>
        <p:nvPicPr>
          <p:cNvPr id="9" name="Picture 8" descr="A graph showing the number of data&#10;&#10;Description automatically generated">
            <a:extLst>
              <a:ext uri="{FF2B5EF4-FFF2-40B4-BE49-F238E27FC236}">
                <a16:creationId xmlns:a16="http://schemas.microsoft.com/office/drawing/2014/main" id="{5777705F-B382-8011-EEFC-930E51E4B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471330"/>
            <a:ext cx="6096006" cy="338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9FF16-22E2-857E-3CAD-EDFFBD18677A}"/>
              </a:ext>
            </a:extLst>
          </p:cNvPr>
          <p:cNvSpPr txBox="1"/>
          <p:nvPr/>
        </p:nvSpPr>
        <p:spPr>
          <a:xfrm>
            <a:off x="838200" y="1837038"/>
            <a:ext cx="49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Including repeated rows</a:t>
            </a:r>
          </a:p>
        </p:txBody>
      </p:sp>
      <p:pic>
        <p:nvPicPr>
          <p:cNvPr id="8" name="Picture 7" descr="A graph showing the number of data&#10;&#10;Description automatically generated">
            <a:extLst>
              <a:ext uri="{FF2B5EF4-FFF2-40B4-BE49-F238E27FC236}">
                <a16:creationId xmlns:a16="http://schemas.microsoft.com/office/drawing/2014/main" id="{5578F246-4BDC-DB77-43BA-B013EC97B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6"/>
            <a:ext cx="6095994" cy="33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2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4964"/>
            <a:ext cx="9144000" cy="1815403"/>
          </a:xfrm>
        </p:spPr>
        <p:txBody>
          <a:bodyPr>
            <a:normAutofit/>
          </a:bodyPr>
          <a:lstStyle/>
          <a:p>
            <a:r>
              <a:rPr lang="en-US" dirty="0"/>
              <a:t>Full Duration Spectrogram (and extended timeframe)</a:t>
            </a:r>
          </a:p>
          <a:p>
            <a:r>
              <a:rPr lang="en-US" dirty="0"/>
              <a:t>Using </a:t>
            </a:r>
            <a:r>
              <a:rPr lang="en-US" dirty="0" err="1"/>
              <a:t>Khirod’s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77389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88741" cy="2392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03:22:52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solidFill>
                  <a:srgbClr val="D4D4D4"/>
                </a:solidFill>
                <a:effectLst/>
                <a:latin typeface="Segoe WPC"/>
              </a:rPr>
              <a:t> </a:t>
            </a:r>
            <a:r>
              <a:rPr lang="en-US" b="0" i="0" dirty="0">
                <a:effectLst/>
                <a:latin typeface="Segoe WPC"/>
              </a:rPr>
              <a:t>05:37:51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2FC98E-2EC2-39BE-7254-F8E83F0F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50" y="1690688"/>
            <a:ext cx="84748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88741" cy="2392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04:02:56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effectLst/>
                <a:latin typeface="Segoe WPC"/>
              </a:rPr>
              <a:t> 08:07:23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AB2C4-E64C-13A4-53F4-EB6FF334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64" y="1689538"/>
            <a:ext cx="8476735" cy="51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20546" cy="259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21:20:06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solidFill>
                  <a:srgbClr val="D4D4D4"/>
                </a:solidFill>
                <a:effectLst/>
                <a:latin typeface="Segoe WPC"/>
              </a:rPr>
              <a:t> </a:t>
            </a:r>
            <a:r>
              <a:rPr lang="en-US" b="0" i="0" dirty="0">
                <a:effectLst/>
                <a:latin typeface="Segoe WPC"/>
              </a:rPr>
              <a:t>21:49:48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FC423-AB49-AE8C-CC62-966421CA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50" y="1690688"/>
            <a:ext cx="84748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20546" cy="259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17:21:08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effectLst/>
                <a:latin typeface="Segoe WPC"/>
              </a:rPr>
              <a:t> 17:27:37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2AE2B-262F-FA9D-1705-9CDF1CD6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50" y="1690688"/>
            <a:ext cx="84748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5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32222" cy="259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14:17:31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effectLst/>
                <a:latin typeface="Segoe WPC"/>
              </a:rPr>
              <a:t> 15:36:41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0B392-E10D-9721-15DC-EB46F8EC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52" y="1690688"/>
            <a:ext cx="8474848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1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36FD-E843-9F74-09FD-5A3F42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392F-84E0-6371-CC21-02F0BA72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20546" cy="2598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Start: </a:t>
            </a:r>
            <a:r>
              <a:rPr lang="en-US" b="0" i="0" dirty="0">
                <a:effectLst/>
                <a:latin typeface="Segoe WPC"/>
              </a:rPr>
              <a:t>09:07:51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End: </a:t>
            </a:r>
            <a:r>
              <a:rPr lang="en-US" b="0" i="0" dirty="0">
                <a:effectLst/>
                <a:latin typeface="Segoe WPC"/>
              </a:rPr>
              <a:t> 09:47:19</a:t>
            </a:r>
          </a:p>
          <a:p>
            <a:pPr marL="0" indent="0">
              <a:buNone/>
            </a:pPr>
            <a:r>
              <a:rPr lang="en-US" dirty="0"/>
              <a:t>3 hours before start and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947A7-BE04-45B4-7F1E-C18E042B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50" y="1690688"/>
            <a:ext cx="84748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4964"/>
            <a:ext cx="9144000" cy="1815403"/>
          </a:xfrm>
        </p:spPr>
        <p:txBody>
          <a:bodyPr>
            <a:normAutofit/>
          </a:bodyPr>
          <a:lstStyle/>
          <a:p>
            <a:r>
              <a:rPr lang="en-US" dirty="0"/>
              <a:t>Rx level over Speed</a:t>
            </a:r>
          </a:p>
        </p:txBody>
      </p:sp>
    </p:spTree>
    <p:extLst>
      <p:ext uri="{BB962C8B-B14F-4D97-AF65-F5344CB8AC3E}">
        <p14:creationId xmlns:p14="http://schemas.microsoft.com/office/powerpoint/2010/main" val="332862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0C99-72ED-5F9B-4F75-1A6CEBE2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8645-4AEB-99D7-5D5E-0DB2E019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identical repeated rows with different instance IDs</a:t>
            </a:r>
          </a:p>
          <a:p>
            <a:r>
              <a:rPr lang="en-US" dirty="0"/>
              <a:t>Same speed (and hopefully range) SPDFs</a:t>
            </a:r>
          </a:p>
          <a:p>
            <a:r>
              <a:rPr lang="en-US" dirty="0"/>
              <a:t>Full Duration Spectrogram (and extended timeframe)</a:t>
            </a:r>
          </a:p>
          <a:p>
            <a:r>
              <a:rPr lang="en-US" dirty="0"/>
              <a:t>Rx level over Speed</a:t>
            </a:r>
          </a:p>
          <a:p>
            <a:r>
              <a:rPr lang="en-US" dirty="0"/>
              <a:t>Getting data from AIS data</a:t>
            </a:r>
          </a:p>
          <a:p>
            <a:pPr lvl="1"/>
            <a:r>
              <a:rPr lang="en-US" dirty="0"/>
              <a:t>Eastern Caldera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8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5B29-6611-4607-C89F-54E2CE7C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063" y="3429000"/>
            <a:ext cx="4547937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FC48C1-532F-71AB-74B2-AA9B76CF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82" y="0"/>
            <a:ext cx="4540718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47EAE-15F1-FE16-1D41-26E21E11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33465"/>
            <a:ext cx="7647163" cy="3013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54DEC3-246F-5003-73F6-9FD32E32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59" y="3847069"/>
            <a:ext cx="7640380" cy="30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1E5A7C-F6FB-E19D-8AF9-ED899FA6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0796"/>
            <a:ext cx="7647163" cy="30136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61884F-57F7-97C2-F6CF-916AB88080EE}"/>
              </a:ext>
            </a:extLst>
          </p:cNvPr>
          <p:cNvSpPr txBox="1">
            <a:spLocks/>
          </p:cNvSpPr>
          <p:nvPr/>
        </p:nvSpPr>
        <p:spPr>
          <a:xfrm>
            <a:off x="148280" y="0"/>
            <a:ext cx="106432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53D3E-5FAE-EAE5-9C97-69925BB7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398"/>
            <a:ext cx="7651135" cy="3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E630D-A485-375D-39F0-890DBF26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" y="3844398"/>
            <a:ext cx="7647163" cy="301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BF6BF-0938-6AE5-67B1-4FD27CAE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546" y="3451588"/>
            <a:ext cx="4517978" cy="3406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248F6-720B-6F7B-ED60-5E2C9135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81" y="-1"/>
            <a:ext cx="4540719" cy="34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3B8F-296B-1E32-E80B-149A55AE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" y="830796"/>
            <a:ext cx="7647163" cy="301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8094E3-8EE1-45AE-2CE9-1619E755A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4398"/>
            <a:ext cx="7647163" cy="3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E5EA3D-4537-434F-A67E-3EB933FE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796"/>
            <a:ext cx="7647163" cy="301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B38F3-7064-E344-F2D8-80A4DF04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398"/>
            <a:ext cx="7651135" cy="3013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22B1B-3972-C9D9-BBEF-AAC7283F7B64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4580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WPC"/>
              </a:rPr>
              <a:t>MMSI 352358000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8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E57A-B871-D048-AD1F-F535C2CE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50" y="0"/>
            <a:ext cx="4575349" cy="3406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8D5B4-4E79-FA05-AFFF-C6590CA3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304"/>
            <a:ext cx="7647163" cy="3013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86FCF-6413-2914-B720-C691B9DB9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21" y="3451587"/>
            <a:ext cx="4568179" cy="3406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D3303-EDAE-FA20-A3F0-9103ACB05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844398"/>
            <a:ext cx="7647163" cy="3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F75DA9-8E35-6751-50F4-5A9AE234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962"/>
            <a:ext cx="7647163" cy="3012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14AE8-D123-03C6-D295-A5F88643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796"/>
            <a:ext cx="7647163" cy="3012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22B1B-3972-C9D9-BBEF-AAC7283F7B64}"/>
              </a:ext>
            </a:extLst>
          </p:cNvPr>
          <p:cNvSpPr txBox="1">
            <a:spLocks/>
          </p:cNvSpPr>
          <p:nvPr/>
        </p:nvSpPr>
        <p:spPr>
          <a:xfrm>
            <a:off x="148281" y="0"/>
            <a:ext cx="4580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WPC"/>
              </a:rPr>
              <a:t>MMSI </a:t>
            </a:r>
            <a:r>
              <a:rPr lang="en-US" b="0" i="0" dirty="0">
                <a:effectLst/>
                <a:latin typeface="Segoe WPC"/>
              </a:rPr>
              <a:t>538005544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4964"/>
            <a:ext cx="9144000" cy="1815403"/>
          </a:xfrm>
        </p:spPr>
        <p:txBody>
          <a:bodyPr>
            <a:normAutofit/>
          </a:bodyPr>
          <a:lstStyle/>
          <a:p>
            <a:r>
              <a:rPr lang="en-US" dirty="0"/>
              <a:t>Eastern Caldera Data</a:t>
            </a:r>
          </a:p>
          <a:p>
            <a:r>
              <a:rPr lang="en-US" dirty="0"/>
              <a:t>(Unable to query data from OOI for 2 rows)</a:t>
            </a:r>
          </a:p>
        </p:txBody>
      </p:sp>
    </p:spTree>
    <p:extLst>
      <p:ext uri="{BB962C8B-B14F-4D97-AF65-F5344CB8AC3E}">
        <p14:creationId xmlns:p14="http://schemas.microsoft.com/office/powerpoint/2010/main" val="188542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E0A96643-3CC6-54B3-7EDA-931AAD5A0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80" y="4712043"/>
            <a:ext cx="3862722" cy="2145957"/>
          </a:xfrm>
        </p:spPr>
      </p:pic>
      <p:pic>
        <p:nvPicPr>
          <p:cNvPr id="8" name="Picture 7" descr="A graph showing a number of frequency&#10;&#10;Description automatically generated">
            <a:extLst>
              <a:ext uri="{FF2B5EF4-FFF2-40B4-BE49-F238E27FC236}">
                <a16:creationId xmlns:a16="http://schemas.microsoft.com/office/drawing/2014/main" id="{3D010630-AFAF-C317-58C9-C1891411A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78" y="2353437"/>
            <a:ext cx="3872022" cy="2151124"/>
          </a:xfrm>
          <a:prstGeom prst="rect">
            <a:avLst/>
          </a:prstGeom>
        </p:spPr>
      </p:pic>
      <p:pic>
        <p:nvPicPr>
          <p:cNvPr id="10" name="Picture 9" descr="A graph showing a speed of a speed&#10;&#10;Description automatically generated">
            <a:extLst>
              <a:ext uri="{FF2B5EF4-FFF2-40B4-BE49-F238E27FC236}">
                <a16:creationId xmlns:a16="http://schemas.microsoft.com/office/drawing/2014/main" id="{E5225812-372F-6981-60AB-E8189A99F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78" y="-1"/>
            <a:ext cx="3862722" cy="2145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B41CD-601C-BEFA-1575-BA04FF9F2ED9}"/>
              </a:ext>
            </a:extLst>
          </p:cNvPr>
          <p:cNvSpPr txBox="1"/>
          <p:nvPr/>
        </p:nvSpPr>
        <p:spPr>
          <a:xfrm>
            <a:off x="5520175" y="2828834"/>
            <a:ext cx="2809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Speed: 0.9 knots</a:t>
            </a:r>
          </a:p>
          <a:p>
            <a:pPr algn="r"/>
            <a:r>
              <a:rPr lang="en-US" dirty="0"/>
              <a:t>Range: 3.76 km</a:t>
            </a:r>
          </a:p>
          <a:p>
            <a:pPr algn="r"/>
            <a:r>
              <a:rPr lang="en-US" dirty="0"/>
              <a:t>Inst 4 is repeated row but uses 2015 </a:t>
            </a:r>
            <a:r>
              <a:rPr lang="en-US" dirty="0" err="1"/>
              <a:t>psd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97359-81C8-ADCF-8796-F7DA031E01E1}"/>
              </a:ext>
            </a:extLst>
          </p:cNvPr>
          <p:cNvSpPr txBox="1"/>
          <p:nvPr/>
        </p:nvSpPr>
        <p:spPr>
          <a:xfrm>
            <a:off x="990600" y="6340475"/>
            <a:ext cx="667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PSD instances cannot be downloaded from OOI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8B13DE3-66C2-FE2F-2AD8-6D4E7DD3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3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8B13DE3-66C2-FE2F-2AD8-6D4E7DD3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EC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2B71D4-F887-B46C-5AAF-88797940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39" y="792801"/>
            <a:ext cx="5559531" cy="47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F7F4E-9514-65C3-F66B-87B99DF4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60" y="1263010"/>
            <a:ext cx="9176280" cy="55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936E2-0AA0-4EC0-487D-B9EF28F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56" y="1"/>
            <a:ext cx="4047743" cy="3013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A50CD-6671-5BC4-BFA7-481E0482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603"/>
            <a:ext cx="9755346" cy="38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0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4965"/>
            <a:ext cx="9144000" cy="488070"/>
          </a:xfrm>
        </p:spPr>
        <p:txBody>
          <a:bodyPr/>
          <a:lstStyle/>
          <a:p>
            <a:r>
              <a:rPr lang="en-US" dirty="0"/>
              <a:t>Comparing identical repeated rows with different instance IDs</a:t>
            </a:r>
          </a:p>
        </p:txBody>
      </p:sp>
    </p:spTree>
    <p:extLst>
      <p:ext uri="{BB962C8B-B14F-4D97-AF65-F5344CB8AC3E}">
        <p14:creationId xmlns:p14="http://schemas.microsoft.com/office/powerpoint/2010/main" val="1064194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936E2-0AA0-4EC0-487D-B9EF28F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56" y="1"/>
            <a:ext cx="4047743" cy="3013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D36FD-C31E-AD82-86C6-7A1A256B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042"/>
            <a:ext cx="9761838" cy="38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1336-DC5A-06DA-FB5D-873CA507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EC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C11E-32FD-092F-99F6-0DAD3DF86624}"/>
              </a:ext>
            </a:extLst>
          </p:cNvPr>
          <p:cNvSpPr txBox="1"/>
          <p:nvPr/>
        </p:nvSpPr>
        <p:spPr>
          <a:xfrm>
            <a:off x="51486" y="3719723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3.3 knots</a:t>
            </a:r>
          </a:p>
          <a:p>
            <a:pPr algn="ctr"/>
            <a:r>
              <a:rPr lang="en-US" dirty="0"/>
              <a:t>Range: 3.28 km</a:t>
            </a:r>
          </a:p>
        </p:txBody>
      </p:sp>
      <p:pic>
        <p:nvPicPr>
          <p:cNvPr id="4" name="Picture 3" descr="A graph showing a speed of data&#10;&#10;Description automatically generated">
            <a:extLst>
              <a:ext uri="{FF2B5EF4-FFF2-40B4-BE49-F238E27FC236}">
                <a16:creationId xmlns:a16="http://schemas.microsoft.com/office/drawing/2014/main" id="{1E08433B-9063-EBFA-E4CD-C997A164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6054"/>
            <a:ext cx="4485503" cy="2491946"/>
          </a:xfrm>
          <a:prstGeom prst="rect">
            <a:avLst/>
          </a:prstGeom>
        </p:spPr>
      </p:pic>
      <p:pic>
        <p:nvPicPr>
          <p:cNvPr id="10" name="Picture 9" descr="A graph showing the speed of a speed&#10;&#10;Description automatically generated">
            <a:extLst>
              <a:ext uri="{FF2B5EF4-FFF2-40B4-BE49-F238E27FC236}">
                <a16:creationId xmlns:a16="http://schemas.microsoft.com/office/drawing/2014/main" id="{EF9BB86E-89F2-BE6C-9345-1DCD2B7E1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80" y="2303161"/>
            <a:ext cx="4053018" cy="2251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AF3E8-F164-00B8-6775-AD6D82B25F40}"/>
              </a:ext>
            </a:extLst>
          </p:cNvPr>
          <p:cNvSpPr txBox="1"/>
          <p:nvPr/>
        </p:nvSpPr>
        <p:spPr>
          <a:xfrm>
            <a:off x="6242218" y="3105833"/>
            <a:ext cx="189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2.5 knots</a:t>
            </a:r>
          </a:p>
          <a:p>
            <a:pPr algn="ctr"/>
            <a:r>
              <a:rPr lang="en-US" dirty="0"/>
              <a:t>Range: 3.63 km</a:t>
            </a:r>
          </a:p>
        </p:txBody>
      </p:sp>
      <p:pic>
        <p:nvPicPr>
          <p:cNvPr id="13" name="Picture 12" descr="A graph showing a speed of a speed&#10;&#10;Description automatically generated">
            <a:extLst>
              <a:ext uri="{FF2B5EF4-FFF2-40B4-BE49-F238E27FC236}">
                <a16:creationId xmlns:a16="http://schemas.microsoft.com/office/drawing/2014/main" id="{9012B9FE-841E-07F9-8E2B-4BBDA0A98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83" y="4606323"/>
            <a:ext cx="4053019" cy="22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CA3F2D-2E51-9514-4E1D-B0AA0CD98D96}"/>
              </a:ext>
            </a:extLst>
          </p:cNvPr>
          <p:cNvSpPr txBox="1"/>
          <p:nvPr/>
        </p:nvSpPr>
        <p:spPr>
          <a:xfrm>
            <a:off x="6242218" y="5288861"/>
            <a:ext cx="189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2.4 knots</a:t>
            </a:r>
          </a:p>
          <a:p>
            <a:pPr algn="ctr"/>
            <a:r>
              <a:rPr lang="en-US" dirty="0"/>
              <a:t>Range: 3.71 km</a:t>
            </a:r>
          </a:p>
        </p:txBody>
      </p:sp>
      <p:pic>
        <p:nvPicPr>
          <p:cNvPr id="16" name="Picture 15" descr="A graph showing a speed of data&#10;&#10;Description automatically generated">
            <a:extLst>
              <a:ext uri="{FF2B5EF4-FFF2-40B4-BE49-F238E27FC236}">
                <a16:creationId xmlns:a16="http://schemas.microsoft.com/office/drawing/2014/main" id="{62287098-DA62-F9B3-081A-AC2F57A55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80" y="21925"/>
            <a:ext cx="4053020" cy="2251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50099-1F62-B373-8E74-931BA8FBDDE9}"/>
              </a:ext>
            </a:extLst>
          </p:cNvPr>
          <p:cNvSpPr txBox="1"/>
          <p:nvPr/>
        </p:nvSpPr>
        <p:spPr>
          <a:xfrm>
            <a:off x="5972432" y="704740"/>
            <a:ext cx="216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2.6 knots</a:t>
            </a:r>
          </a:p>
          <a:p>
            <a:pPr algn="ctr"/>
            <a:r>
              <a:rPr lang="en-US" dirty="0"/>
              <a:t>Range: 3.29-3.45 km</a:t>
            </a:r>
          </a:p>
        </p:txBody>
      </p:sp>
    </p:spTree>
    <p:extLst>
      <p:ext uri="{BB962C8B-B14F-4D97-AF65-F5344CB8AC3E}">
        <p14:creationId xmlns:p14="http://schemas.microsoft.com/office/powerpoint/2010/main" val="17455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81DBA-0DC4-E9C6-9797-8BEC7B7E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60" y="1259788"/>
            <a:ext cx="9176281" cy="559499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B13DE3-66C2-FE2F-2AD8-6D4E7DD3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EC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2D411-B2E0-9A1E-AF12-5583ACA8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08" y="796024"/>
            <a:ext cx="5490152" cy="4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16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1174-00A9-33CF-C7F5-15D25F86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11" y="0"/>
            <a:ext cx="3996989" cy="30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26A23-19CA-820A-909E-0025414A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7538"/>
            <a:ext cx="9745362" cy="38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1174-00A9-33CF-C7F5-15D25F86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11" y="0"/>
            <a:ext cx="3996989" cy="3013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4D2A9-9F46-594A-9C42-D088EF5D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602"/>
            <a:ext cx="9760413" cy="38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1336-DC5A-06DA-FB5D-873CA507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EC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C11E-32FD-092F-99F6-0DAD3DF86624}"/>
              </a:ext>
            </a:extLst>
          </p:cNvPr>
          <p:cNvSpPr txBox="1"/>
          <p:nvPr/>
        </p:nvSpPr>
        <p:spPr>
          <a:xfrm>
            <a:off x="51486" y="3719723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8.7 knots</a:t>
            </a:r>
          </a:p>
          <a:p>
            <a:pPr algn="ctr"/>
            <a:r>
              <a:rPr lang="en-US" dirty="0"/>
              <a:t>Range: 3.71 km</a:t>
            </a:r>
          </a:p>
        </p:txBody>
      </p:sp>
      <p:pic>
        <p:nvPicPr>
          <p:cNvPr id="5" name="Picture 4" descr="A graph of a cargo spectrum&#10;&#10;Description automatically generated">
            <a:extLst>
              <a:ext uri="{FF2B5EF4-FFF2-40B4-BE49-F238E27FC236}">
                <a16:creationId xmlns:a16="http://schemas.microsoft.com/office/drawing/2014/main" id="{48775DE7-8EAE-3A23-594C-937C654AB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10" y="0"/>
            <a:ext cx="3806190" cy="2114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36092-CA9D-BFF7-DF30-83E91F354859}"/>
              </a:ext>
            </a:extLst>
          </p:cNvPr>
          <p:cNvSpPr txBox="1"/>
          <p:nvPr/>
        </p:nvSpPr>
        <p:spPr>
          <a:xfrm>
            <a:off x="6258388" y="704740"/>
            <a:ext cx="212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9 knots</a:t>
            </a:r>
          </a:p>
          <a:p>
            <a:pPr algn="ctr"/>
            <a:r>
              <a:rPr lang="en-US" dirty="0"/>
              <a:t>Range: 0.57-1.96 km</a:t>
            </a:r>
          </a:p>
        </p:txBody>
      </p:sp>
      <p:pic>
        <p:nvPicPr>
          <p:cNvPr id="9" name="Picture 8" descr="A graph showing the loss of a wave&#10;&#10;Description automatically generated">
            <a:extLst>
              <a:ext uri="{FF2B5EF4-FFF2-40B4-BE49-F238E27FC236}">
                <a16:creationId xmlns:a16="http://schemas.microsoft.com/office/drawing/2014/main" id="{B737182B-A02A-3F35-1411-DDFA3C6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10" y="2122145"/>
            <a:ext cx="3806190" cy="2114550"/>
          </a:xfrm>
          <a:prstGeom prst="rect">
            <a:avLst/>
          </a:prstGeom>
        </p:spPr>
      </p:pic>
      <p:pic>
        <p:nvPicPr>
          <p:cNvPr id="15" name="Picture 14" descr="A graph showing the loss of a number of data&#10;&#10;Description automatically generated">
            <a:extLst>
              <a:ext uri="{FF2B5EF4-FFF2-40B4-BE49-F238E27FC236}">
                <a16:creationId xmlns:a16="http://schemas.microsoft.com/office/drawing/2014/main" id="{AF8E1DC5-DB3D-C898-3028-1B7F671DF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10" y="4305427"/>
            <a:ext cx="3806190" cy="2114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67E02D-1C3D-A126-D7AF-F927FBA0B939}"/>
              </a:ext>
            </a:extLst>
          </p:cNvPr>
          <p:cNvSpPr txBox="1"/>
          <p:nvPr/>
        </p:nvSpPr>
        <p:spPr>
          <a:xfrm>
            <a:off x="6258388" y="2856254"/>
            <a:ext cx="212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9 knots</a:t>
            </a:r>
          </a:p>
          <a:p>
            <a:pPr algn="ctr"/>
            <a:r>
              <a:rPr lang="en-US" dirty="0"/>
              <a:t>Range: 1.96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6391-3A40-C28F-B5F4-08E26871C111}"/>
              </a:ext>
            </a:extLst>
          </p:cNvPr>
          <p:cNvSpPr txBox="1"/>
          <p:nvPr/>
        </p:nvSpPr>
        <p:spPr>
          <a:xfrm>
            <a:off x="6258388" y="5039536"/>
            <a:ext cx="212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9 knots</a:t>
            </a:r>
          </a:p>
          <a:p>
            <a:pPr algn="ctr"/>
            <a:r>
              <a:rPr lang="en-US" dirty="0"/>
              <a:t>Range: 0.57 km</a:t>
            </a:r>
          </a:p>
        </p:txBody>
      </p:sp>
      <p:pic>
        <p:nvPicPr>
          <p:cNvPr id="21" name="Picture 20" descr="A graph showing the loss of a wave&#10;&#10;Description automatically generated">
            <a:extLst>
              <a:ext uri="{FF2B5EF4-FFF2-40B4-BE49-F238E27FC236}">
                <a16:creationId xmlns:a16="http://schemas.microsoft.com/office/drawing/2014/main" id="{0DFBC5BE-69A2-6F25-5C42-91A6EEE48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366053"/>
            <a:ext cx="4485505" cy="24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9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8B13DE3-66C2-FE2F-2AD8-6D4E7DD3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 EC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5C7F-3526-B76A-E5A4-AEFE366F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60" y="634269"/>
            <a:ext cx="5448065" cy="62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D0E241-1807-4690-EE12-F8F39878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18" y="1259788"/>
            <a:ext cx="9181564" cy="55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1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2898B-A7A8-B2EC-AB47-EAB371FDB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600" y="0"/>
            <a:ext cx="4041400" cy="3013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32348-8717-DB6F-E9A0-91D881B8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8044"/>
            <a:ext cx="9744075" cy="38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0F4F-E6DD-5118-3ADE-ADDCCE4F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4580238" cy="1325563"/>
          </a:xfrm>
        </p:spPr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538005544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FB593-A823-F692-2897-5791458B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534"/>
            <a:ext cx="9763125" cy="3845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125B2-6ED8-5848-8588-E7D1EB9B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600" y="0"/>
            <a:ext cx="4041400" cy="30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14E1-BC6C-9F2C-5F7B-C9E6B224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CC</a:t>
            </a:r>
            <a:endParaRPr lang="en-US" dirty="0"/>
          </a:p>
        </p:txBody>
      </p:sp>
      <p:pic>
        <p:nvPicPr>
          <p:cNvPr id="11" name="Content Placeholder 10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94A5BDEB-986D-9AC3-A644-A9F38B127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2"/>
            <a:ext cx="6096000" cy="3386667"/>
          </a:xfrm>
        </p:spPr>
      </p:pic>
      <p:pic>
        <p:nvPicPr>
          <p:cNvPr id="13" name="Picture 12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1C7A76B4-CB45-87A3-E742-60E16EBBF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71332"/>
            <a:ext cx="6096001" cy="338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6516C7-0F2F-5140-6FE7-A4BFD4CE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007082"/>
            <a:ext cx="6096001" cy="240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BD1D37-A1AD-4A44-1657-89968DD17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012436"/>
            <a:ext cx="6095998" cy="235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4A4A81-A6B9-2732-947B-29025040F787}"/>
              </a:ext>
            </a:extLst>
          </p:cNvPr>
          <p:cNvSpPr txBox="1"/>
          <p:nvPr/>
        </p:nvSpPr>
        <p:spPr>
          <a:xfrm>
            <a:off x="838200" y="1837038"/>
            <a:ext cx="791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row data, different instance ID</a:t>
            </a:r>
          </a:p>
        </p:txBody>
      </p:sp>
    </p:spTree>
    <p:extLst>
      <p:ext uri="{BB962C8B-B14F-4D97-AF65-F5344CB8AC3E}">
        <p14:creationId xmlns:p14="http://schemas.microsoft.com/office/powerpoint/2010/main" val="307852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14E1-BC6C-9F2C-5F7B-C9E6B224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CC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A4A81-A6B9-2732-947B-29025040F787}"/>
              </a:ext>
            </a:extLst>
          </p:cNvPr>
          <p:cNvSpPr txBox="1"/>
          <p:nvPr/>
        </p:nvSpPr>
        <p:spPr>
          <a:xfrm>
            <a:off x="838200" y="1837038"/>
            <a:ext cx="3717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row data, different instance ID</a:t>
            </a:r>
          </a:p>
          <a:p>
            <a:endParaRPr lang="en-US" dirty="0"/>
          </a:p>
          <a:p>
            <a:r>
              <a:rPr lang="en-US" dirty="0"/>
              <a:t>Plotted on the same SPDF</a:t>
            </a:r>
          </a:p>
        </p:txBody>
      </p:sp>
      <p:pic>
        <p:nvPicPr>
          <p:cNvPr id="6" name="Picture 5" descr="A graph showing a number of different types of data&#10;&#10;Description automatically generated">
            <a:extLst>
              <a:ext uri="{FF2B5EF4-FFF2-40B4-BE49-F238E27FC236}">
                <a16:creationId xmlns:a16="http://schemas.microsoft.com/office/drawing/2014/main" id="{DA2C36C3-74A8-2974-949B-998995D2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600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4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1336-DC5A-06DA-FB5D-873CA507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352358000 AB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9FF16-22E2-857E-3CAD-EDFFBD18677A}"/>
              </a:ext>
            </a:extLst>
          </p:cNvPr>
          <p:cNvSpPr txBox="1"/>
          <p:nvPr/>
        </p:nvSpPr>
        <p:spPr>
          <a:xfrm>
            <a:off x="838200" y="2309094"/>
            <a:ext cx="3040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row data, different instance IDs</a:t>
            </a:r>
          </a:p>
        </p:txBody>
      </p:sp>
      <p:pic>
        <p:nvPicPr>
          <p:cNvPr id="5" name="Picture 4" descr="A graph showing a number of frequency&#10;&#10;Description automatically generated">
            <a:extLst>
              <a:ext uri="{FF2B5EF4-FFF2-40B4-BE49-F238E27FC236}">
                <a16:creationId xmlns:a16="http://schemas.microsoft.com/office/drawing/2014/main" id="{3FE79FBA-55F6-937C-C71B-86E6CBC5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73" y="2116653"/>
            <a:ext cx="4267207" cy="2370671"/>
          </a:xfrm>
          <a:prstGeom prst="rect">
            <a:avLst/>
          </a:prstGeom>
        </p:spPr>
      </p:pic>
      <p:pic>
        <p:nvPicPr>
          <p:cNvPr id="11" name="Picture 10" descr="A graph showing the number of cargos&#10;&#10;Description automatically generated">
            <a:extLst>
              <a:ext uri="{FF2B5EF4-FFF2-40B4-BE49-F238E27FC236}">
                <a16:creationId xmlns:a16="http://schemas.microsoft.com/office/drawing/2014/main" id="{27F9B692-F5A1-15E6-3E1C-28987CC5F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86" y="2116656"/>
            <a:ext cx="4267208" cy="2370671"/>
          </a:xfrm>
          <a:prstGeom prst="rect">
            <a:avLst/>
          </a:prstGeom>
        </p:spPr>
      </p:pic>
      <p:pic>
        <p:nvPicPr>
          <p:cNvPr id="13" name="Picture 12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41A56608-9B95-0913-7451-CE4234DCC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4" y="4487330"/>
            <a:ext cx="4267200" cy="2370667"/>
          </a:xfrm>
          <a:prstGeom prst="rect">
            <a:avLst/>
          </a:prstGeom>
        </p:spPr>
      </p:pic>
      <p:pic>
        <p:nvPicPr>
          <p:cNvPr id="15" name="Picture 14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C9963319-40A4-6F51-FF2C-FBFC363A5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4" y="4487330"/>
            <a:ext cx="4267206" cy="2370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F56F5B-2BA9-1F8D-8EAA-CC0562080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143" y="1471584"/>
            <a:ext cx="769727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1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869266-3859-54CF-9EBE-8DC5C91B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4965"/>
            <a:ext cx="9144000" cy="488070"/>
          </a:xfrm>
        </p:spPr>
        <p:txBody>
          <a:bodyPr/>
          <a:lstStyle/>
          <a:p>
            <a:r>
              <a:rPr lang="en-US" dirty="0"/>
              <a:t>Same speed (and hopefully range) SPDFs</a:t>
            </a:r>
          </a:p>
        </p:txBody>
      </p:sp>
    </p:spTree>
    <p:extLst>
      <p:ext uri="{BB962C8B-B14F-4D97-AF65-F5344CB8AC3E}">
        <p14:creationId xmlns:p14="http://schemas.microsoft.com/office/powerpoint/2010/main" val="199664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07D8-B351-1C59-0F5F-4F825D20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CC</a:t>
            </a:r>
            <a:endParaRPr lang="en-US" dirty="0"/>
          </a:p>
        </p:txBody>
      </p:sp>
      <p:pic>
        <p:nvPicPr>
          <p:cNvPr id="7" name="Picture 6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825AA2A5-D671-3673-8407-D7C20D8F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71331"/>
            <a:ext cx="6096002" cy="3386668"/>
          </a:xfrm>
          <a:prstGeom prst="rect">
            <a:avLst/>
          </a:prstGeom>
        </p:spPr>
      </p:pic>
      <p:pic>
        <p:nvPicPr>
          <p:cNvPr id="9" name="Picture 8" descr="A graph showing the number of waves&#10;&#10;Description automatically generated">
            <a:extLst>
              <a:ext uri="{FF2B5EF4-FFF2-40B4-BE49-F238E27FC236}">
                <a16:creationId xmlns:a16="http://schemas.microsoft.com/office/drawing/2014/main" id="{4709E443-D29C-F8D8-EAAA-88E97CFCC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0"/>
            <a:ext cx="6096004" cy="3386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F7BD1B-193A-3241-D42C-8E07BB00B08F}"/>
              </a:ext>
            </a:extLst>
          </p:cNvPr>
          <p:cNvSpPr txBox="1"/>
          <p:nvPr/>
        </p:nvSpPr>
        <p:spPr>
          <a:xfrm>
            <a:off x="6800335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2.9 knots</a:t>
            </a:r>
          </a:p>
          <a:p>
            <a:pPr algn="ctr"/>
            <a:r>
              <a:rPr lang="en-US" dirty="0"/>
              <a:t>Range: 4.09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7F4AC-4F71-F729-5924-CDB97B0BF6E2}"/>
              </a:ext>
            </a:extLst>
          </p:cNvPr>
          <p:cNvSpPr txBox="1"/>
          <p:nvPr/>
        </p:nvSpPr>
        <p:spPr>
          <a:xfrm>
            <a:off x="1009136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3 knots</a:t>
            </a:r>
          </a:p>
          <a:p>
            <a:pPr algn="ctr"/>
            <a:r>
              <a:rPr lang="en-US" dirty="0"/>
              <a:t>Range: 4.28 km</a:t>
            </a:r>
          </a:p>
        </p:txBody>
      </p:sp>
    </p:spTree>
    <p:extLst>
      <p:ext uri="{BB962C8B-B14F-4D97-AF65-F5344CB8AC3E}">
        <p14:creationId xmlns:p14="http://schemas.microsoft.com/office/powerpoint/2010/main" val="171861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07D8-B351-1C59-0F5F-4F825D20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WPC"/>
              </a:rPr>
              <a:t>MMSI 356190000 CC</a:t>
            </a:r>
            <a:endParaRPr lang="en-US" dirty="0"/>
          </a:p>
        </p:txBody>
      </p:sp>
      <p:pic>
        <p:nvPicPr>
          <p:cNvPr id="7" name="Picture 6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825AA2A5-D671-3673-8407-D7C20D8F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71331"/>
            <a:ext cx="6096002" cy="33866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F7BD1B-193A-3241-D42C-8E07BB00B08F}"/>
              </a:ext>
            </a:extLst>
          </p:cNvPr>
          <p:cNvSpPr txBox="1"/>
          <p:nvPr/>
        </p:nvSpPr>
        <p:spPr>
          <a:xfrm>
            <a:off x="6800335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2.9 knots</a:t>
            </a:r>
          </a:p>
          <a:p>
            <a:pPr algn="ctr"/>
            <a:r>
              <a:rPr lang="en-US" dirty="0"/>
              <a:t>Range: 4.09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7F4AC-4F71-F729-5924-CDB97B0BF6E2}"/>
              </a:ext>
            </a:extLst>
          </p:cNvPr>
          <p:cNvSpPr txBox="1"/>
          <p:nvPr/>
        </p:nvSpPr>
        <p:spPr>
          <a:xfrm>
            <a:off x="1009136" y="2824999"/>
            <a:ext cx="438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Speed: 3 knots</a:t>
            </a:r>
          </a:p>
          <a:p>
            <a:pPr algn="ctr"/>
            <a:r>
              <a:rPr lang="en-US" dirty="0"/>
              <a:t>Range: 4.28 km</a:t>
            </a:r>
          </a:p>
        </p:txBody>
      </p:sp>
      <p:pic>
        <p:nvPicPr>
          <p:cNvPr id="4" name="Picture 3" descr="A graph showing the number of frequency&#10;&#10;Description automatically generated">
            <a:extLst>
              <a:ext uri="{FF2B5EF4-FFF2-40B4-BE49-F238E27FC236}">
                <a16:creationId xmlns:a16="http://schemas.microsoft.com/office/drawing/2014/main" id="{50A1A18D-7023-C26B-3238-7DB67946A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4"/>
            <a:ext cx="6095998" cy="3386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AF993-7424-22CE-3C2C-63250B5292E1}"/>
              </a:ext>
            </a:extLst>
          </p:cNvPr>
          <p:cNvSpPr txBox="1"/>
          <p:nvPr/>
        </p:nvSpPr>
        <p:spPr>
          <a:xfrm>
            <a:off x="838200" y="1837038"/>
            <a:ext cx="496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row data, different instance ID</a:t>
            </a:r>
          </a:p>
          <a:p>
            <a:r>
              <a:rPr lang="en-US" dirty="0"/>
              <a:t>Adjusted to use all the repeated rows for this speed + range combination</a:t>
            </a:r>
          </a:p>
        </p:txBody>
      </p:sp>
    </p:spTree>
    <p:extLst>
      <p:ext uri="{BB962C8B-B14F-4D97-AF65-F5344CB8AC3E}">
        <p14:creationId xmlns:p14="http://schemas.microsoft.com/office/powerpoint/2010/main" val="2521636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441</Words>
  <Application>Microsoft Office PowerPoint</Application>
  <PresentationFormat>Widescreen</PresentationFormat>
  <Paragraphs>109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Segoe WPC</vt:lpstr>
      <vt:lpstr>Arial</vt:lpstr>
      <vt:lpstr>Calibri</vt:lpstr>
      <vt:lpstr>Calibri Light</vt:lpstr>
      <vt:lpstr>Office Theme</vt:lpstr>
      <vt:lpstr>July 18th Meeting</vt:lpstr>
      <vt:lpstr>Agenda</vt:lpstr>
      <vt:lpstr>PowerPoint Presentation</vt:lpstr>
      <vt:lpstr>MMSI 356190000 CC</vt:lpstr>
      <vt:lpstr>MMSI 356190000 CC</vt:lpstr>
      <vt:lpstr>MMSI 352358000 AB</vt:lpstr>
      <vt:lpstr>PowerPoint Presentation</vt:lpstr>
      <vt:lpstr>MMSI 356190000 CC</vt:lpstr>
      <vt:lpstr>MMSI 356190000 CC</vt:lpstr>
      <vt:lpstr>MMSI 352358000 AB</vt:lpstr>
      <vt:lpstr>MMSI 352358000 AB</vt:lpstr>
      <vt:lpstr>PowerPoint Presentation</vt:lpstr>
      <vt:lpstr>MMSI 356190000 AB</vt:lpstr>
      <vt:lpstr>MMSI 356190000 CC</vt:lpstr>
      <vt:lpstr>MMSI 538005544 AB</vt:lpstr>
      <vt:lpstr>MMSI 538005544 CC</vt:lpstr>
      <vt:lpstr>MMSI 352358000 AB</vt:lpstr>
      <vt:lpstr>MMSI 352358000 CC</vt:lpstr>
      <vt:lpstr>PowerPoint Presentation</vt:lpstr>
      <vt:lpstr>MMSI 356190000</vt:lpstr>
      <vt:lpstr>PowerPoint Presentation</vt:lpstr>
      <vt:lpstr>MMSI 352358000</vt:lpstr>
      <vt:lpstr>PowerPoint Presentation</vt:lpstr>
      <vt:lpstr>MMSI 538005544</vt:lpstr>
      <vt:lpstr>PowerPoint Presentation</vt:lpstr>
      <vt:lpstr>PowerPoint Presentation</vt:lpstr>
      <vt:lpstr>MMSI 356190000 EC</vt:lpstr>
      <vt:lpstr>MMSI 356190000 EC</vt:lpstr>
      <vt:lpstr>MMSI 356190000</vt:lpstr>
      <vt:lpstr>MMSI 356190000</vt:lpstr>
      <vt:lpstr>MMSI 352358000 EC</vt:lpstr>
      <vt:lpstr>MMSI 352358000 EC</vt:lpstr>
      <vt:lpstr>MMSI 352358000</vt:lpstr>
      <vt:lpstr>MMSI 352358000</vt:lpstr>
      <vt:lpstr>MMSI 538005544 EC</vt:lpstr>
      <vt:lpstr>MMSI 538005544 EC</vt:lpstr>
      <vt:lpstr>MMSI 538005544</vt:lpstr>
      <vt:lpstr>MMSI 538005544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18th Meeting</dc:title>
  <dc:creator>Ainsley T. Lai</dc:creator>
  <cp:lastModifiedBy>Ainsley T. Lai</cp:lastModifiedBy>
  <cp:revision>17</cp:revision>
  <dcterms:created xsi:type="dcterms:W3CDTF">2023-07-12T21:07:28Z</dcterms:created>
  <dcterms:modified xsi:type="dcterms:W3CDTF">2023-07-18T08:16:53Z</dcterms:modified>
</cp:coreProperties>
</file>